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65" r:id="rId13"/>
    <p:sldId id="26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63" autoAdjust="0"/>
    <p:restoredTop sz="73146" autoAdjust="0"/>
  </p:normalViewPr>
  <p:slideViewPr>
    <p:cSldViewPr>
      <p:cViewPr varScale="1">
        <p:scale>
          <a:sx n="58" d="100"/>
          <a:sy n="58" d="100"/>
        </p:scale>
        <p:origin x="737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4444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037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25532" y="2112444"/>
            <a:ext cx="5482998" cy="569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Analyzing </a:t>
            </a:r>
            <a:r>
              <a:rPr lang="en-US" sz="96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Social Buzz’s</a:t>
            </a: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 Content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4">
            <a:extLst>
              <a:ext uri="{FF2B5EF4-FFF2-40B4-BE49-F238E27FC236}">
                <a16:creationId xmlns:a16="http://schemas.microsoft.com/office/drawing/2014/main" id="{48A76A3D-4545-B76E-0427-19BA0035899B}"/>
              </a:ext>
            </a:extLst>
          </p:cNvPr>
          <p:cNvSpPr txBox="1"/>
          <p:nvPr/>
        </p:nvSpPr>
        <p:spPr>
          <a:xfrm>
            <a:off x="4472216" y="7745126"/>
            <a:ext cx="1158867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252525"/>
                </a:solidFill>
                <a:effectLst/>
              </a:rPr>
              <a:t>There are three types of sentiment: positive, neutral, and negative. The chart above depicts reaction type categories.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4CE39F6-4E17-6250-3DCF-506F5FDFD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649" y="1803210"/>
            <a:ext cx="9925382" cy="55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7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4">
            <a:extLst>
              <a:ext uri="{FF2B5EF4-FFF2-40B4-BE49-F238E27FC236}">
                <a16:creationId xmlns:a16="http://schemas.microsoft.com/office/drawing/2014/main" id="{48A76A3D-4545-B76E-0427-19BA0035899B}"/>
              </a:ext>
            </a:extLst>
          </p:cNvPr>
          <p:cNvSpPr txBox="1"/>
          <p:nvPr/>
        </p:nvSpPr>
        <p:spPr>
          <a:xfrm>
            <a:off x="4592325" y="7810786"/>
            <a:ext cx="11506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252525"/>
                </a:solidFill>
                <a:effectLst/>
              </a:rPr>
              <a:t>The highest content category with high negative sentiment is animals, although other categories have similar numbers, indicating that negative emotion is still high.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F5411D7-3605-0394-37E8-316A38C4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63411"/>
            <a:ext cx="987654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95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EFB728D9-79CE-1CD9-91E2-727A1C2531CF}"/>
              </a:ext>
            </a:extLst>
          </p:cNvPr>
          <p:cNvSpPr txBox="1"/>
          <p:nvPr/>
        </p:nvSpPr>
        <p:spPr>
          <a:xfrm>
            <a:off x="11280341" y="3281738"/>
            <a:ext cx="6172200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252525"/>
                </a:solidFill>
              </a:rPr>
              <a:t>Insight</a:t>
            </a:r>
          </a:p>
          <a:p>
            <a:endParaRPr lang="en-US" sz="2400" dirty="0">
              <a:solidFill>
                <a:srgbClr val="252525"/>
              </a:solidFill>
            </a:endParaRPr>
          </a:p>
          <a:p>
            <a:r>
              <a:rPr lang="en-US" sz="2400" dirty="0">
                <a:solidFill>
                  <a:srgbClr val="252525"/>
                </a:solidFill>
              </a:rPr>
              <a:t>- Food categories is the common in 5 categories, there is also healthy eating that is similar with food. You could use this insight and working with healthy eating brands to boost user engagement.</a:t>
            </a:r>
          </a:p>
          <a:p>
            <a:endParaRPr lang="en-US" sz="2400" dirty="0">
              <a:solidFill>
                <a:srgbClr val="252525"/>
              </a:solidFill>
            </a:endParaRPr>
          </a:p>
          <a:p>
            <a:r>
              <a:rPr lang="en-US" sz="2400" dirty="0">
                <a:solidFill>
                  <a:srgbClr val="252525"/>
                </a:solidFill>
              </a:rPr>
              <a:t>- Each category has a particular content kind that performs well. We must concentrate on negative sentiment and determine what types of content cause negative emotion.</a:t>
            </a:r>
            <a:endParaRPr lang="en-US" sz="2400" dirty="0">
              <a:solidFill>
                <a:srgbClr val="252525"/>
              </a:solidFill>
              <a:effectLst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4852F056-8B33-4B7A-46CE-3EC20F22F5BB}"/>
              </a:ext>
            </a:extLst>
          </p:cNvPr>
          <p:cNvSpPr txBox="1"/>
          <p:nvPr/>
        </p:nvSpPr>
        <p:spPr>
          <a:xfrm>
            <a:off x="11277600" y="952500"/>
            <a:ext cx="6172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252525"/>
                </a:solidFill>
              </a:rPr>
              <a:t>Analysis</a:t>
            </a:r>
          </a:p>
          <a:p>
            <a:endParaRPr lang="en-US" sz="2400" dirty="0">
              <a:solidFill>
                <a:srgbClr val="252525"/>
              </a:solidFill>
              <a:effectLst/>
            </a:endParaRPr>
          </a:p>
          <a:p>
            <a:r>
              <a:rPr lang="en-US" sz="2400" dirty="0">
                <a:solidFill>
                  <a:srgbClr val="252525"/>
                </a:solidFill>
              </a:rPr>
              <a:t>Animals and science category are the most popular content, showing that people enjoy real-life and factual content the most</a:t>
            </a:r>
            <a:endParaRPr lang="en-US" sz="2400" dirty="0">
              <a:solidFill>
                <a:srgbClr val="252525"/>
              </a:solidFill>
              <a:effectLst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8FECC086-7157-21A7-8E4E-B4516A8A8DCA}"/>
              </a:ext>
            </a:extLst>
          </p:cNvPr>
          <p:cNvSpPr txBox="1"/>
          <p:nvPr/>
        </p:nvSpPr>
        <p:spPr>
          <a:xfrm>
            <a:off x="11334466" y="7676032"/>
            <a:ext cx="6172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252525"/>
                </a:solidFill>
                <a:effectLst/>
              </a:rPr>
              <a:t>Next Step</a:t>
            </a:r>
          </a:p>
          <a:p>
            <a:r>
              <a:rPr lang="en-US" sz="2400" dirty="0">
                <a:solidFill>
                  <a:srgbClr val="252525"/>
                </a:solidFill>
                <a:effectLst/>
              </a:rPr>
              <a:t>This ad hoc analysis is insightful, but it’s time to take this analysis into large scale production for real time understanding of your business. We can sho</a:t>
            </a:r>
            <a:r>
              <a:rPr lang="en-US" sz="2400" dirty="0">
                <a:solidFill>
                  <a:srgbClr val="252525"/>
                </a:solidFill>
              </a:rPr>
              <a:t>w you how to do this.</a:t>
            </a:r>
            <a:endParaRPr lang="en-US" sz="2400" dirty="0">
              <a:solidFill>
                <a:srgbClr val="252525"/>
              </a:solidFill>
              <a:effectLst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D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930DE8FE-DA2A-C018-169C-E0899F1DA1D3}"/>
              </a:ext>
            </a:extLst>
          </p:cNvPr>
          <p:cNvSpPr txBox="1"/>
          <p:nvPr/>
        </p:nvSpPr>
        <p:spPr>
          <a:xfrm>
            <a:off x="9144001" y="3352350"/>
            <a:ext cx="6705600" cy="3116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Social Buzz is a fast growing technology unicorn that need to adapt quickly to it’s global scale.</a:t>
            </a:r>
          </a:p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Accenture has begun a 3 month POC focusing on three tasks:</a:t>
            </a:r>
          </a:p>
          <a:p>
            <a:pPr>
              <a:lnSpc>
                <a:spcPts val="2660"/>
              </a:lnSpc>
            </a:pPr>
            <a:endParaRPr lang="en-US" sz="24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An audit of Social Buzz’s big data practice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Recommendations for a successful IPO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214C57A-FF4A-6B8D-53F7-D9F12D33ED6A}"/>
              </a:ext>
            </a:extLst>
          </p:cNvPr>
          <p:cNvSpPr txBox="1"/>
          <p:nvPr/>
        </p:nvSpPr>
        <p:spPr>
          <a:xfrm>
            <a:off x="2555650" y="5506908"/>
            <a:ext cx="6705600" cy="3124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Over  100000 posts per day</a:t>
            </a:r>
          </a:p>
          <a:p>
            <a:pPr>
              <a:lnSpc>
                <a:spcPts val="2660"/>
              </a:lnSpc>
            </a:pPr>
            <a:endParaRPr lang="en-US" sz="2800" spc="-19" dirty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36,500,000 pieces of content per year!</a:t>
            </a:r>
          </a:p>
          <a:p>
            <a:pPr>
              <a:lnSpc>
                <a:spcPts val="2660"/>
              </a:lnSpc>
            </a:pPr>
            <a:endParaRPr lang="en-US" sz="2800" spc="-19" dirty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But how to capitalize on it when there is so much?</a:t>
            </a:r>
          </a:p>
          <a:p>
            <a:pPr>
              <a:lnSpc>
                <a:spcPts val="2660"/>
              </a:lnSpc>
            </a:pPr>
            <a:endParaRPr lang="en-US" sz="2800" spc="-19" dirty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520827" y="709275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96407" y="1181467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5551B247-EAEE-BBC3-7805-E286DCAE9221}"/>
              </a:ext>
            </a:extLst>
          </p:cNvPr>
          <p:cNvSpPr txBox="1"/>
          <p:nvPr/>
        </p:nvSpPr>
        <p:spPr>
          <a:xfrm>
            <a:off x="14415578" y="1809689"/>
            <a:ext cx="352335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Andrew Fleming</a:t>
            </a:r>
          </a:p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Chief Technical Architect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C8232882-A880-BB9A-AB88-DB808D300F29}"/>
              </a:ext>
            </a:extLst>
          </p:cNvPr>
          <p:cNvSpPr txBox="1"/>
          <p:nvPr/>
        </p:nvSpPr>
        <p:spPr>
          <a:xfrm>
            <a:off x="14451437" y="4572018"/>
            <a:ext cx="352335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Marcus </a:t>
            </a:r>
            <a:r>
              <a:rPr lang="en-US" sz="2400" spc="-19" dirty="0" err="1">
                <a:solidFill>
                  <a:srgbClr val="000000"/>
                </a:solidFill>
                <a:latin typeface="Graphik Regular" panose="020B0503030202060203" pitchFamily="34" charset="0"/>
              </a:rPr>
              <a:t>Rompton</a:t>
            </a:r>
            <a:endParaRPr lang="en-US" sz="24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Senior Principle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78403956-2F0B-909C-AA26-FB76C787E080}"/>
              </a:ext>
            </a:extLst>
          </p:cNvPr>
          <p:cNvSpPr txBox="1"/>
          <p:nvPr/>
        </p:nvSpPr>
        <p:spPr>
          <a:xfrm>
            <a:off x="14500526" y="7534440"/>
            <a:ext cx="352335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Ary Widanthi</a:t>
            </a:r>
          </a:p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9E97F361-DB20-933F-C1F2-4C94B17DC9B8}"/>
              </a:ext>
            </a:extLst>
          </p:cNvPr>
          <p:cNvSpPr txBox="1"/>
          <p:nvPr/>
        </p:nvSpPr>
        <p:spPr>
          <a:xfrm>
            <a:off x="4577644" y="1347994"/>
            <a:ext cx="3313941" cy="3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Data Understanding</a:t>
            </a: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91CE1D2D-F2C2-4C64-4FDA-D147AEACA5FE}"/>
              </a:ext>
            </a:extLst>
          </p:cNvPr>
          <p:cNvSpPr txBox="1"/>
          <p:nvPr/>
        </p:nvSpPr>
        <p:spPr>
          <a:xfrm>
            <a:off x="6280648" y="2961603"/>
            <a:ext cx="3313941" cy="3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Data Cleaning</a:t>
            </a: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E216CD4B-336A-4CB0-9815-1F19AEDC3F57}"/>
              </a:ext>
            </a:extLst>
          </p:cNvPr>
          <p:cNvSpPr txBox="1"/>
          <p:nvPr/>
        </p:nvSpPr>
        <p:spPr>
          <a:xfrm>
            <a:off x="8045120" y="4575212"/>
            <a:ext cx="3313941" cy="3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Data Modeling</a:t>
            </a: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51F2A5C7-C456-AE37-44B3-64AB62054A30}"/>
              </a:ext>
            </a:extLst>
          </p:cNvPr>
          <p:cNvSpPr txBox="1"/>
          <p:nvPr/>
        </p:nvSpPr>
        <p:spPr>
          <a:xfrm>
            <a:off x="10034712" y="6201916"/>
            <a:ext cx="3313941" cy="3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  <p:sp>
        <p:nvSpPr>
          <p:cNvPr id="44" name="TextBox 4">
            <a:extLst>
              <a:ext uri="{FF2B5EF4-FFF2-40B4-BE49-F238E27FC236}">
                <a16:creationId xmlns:a16="http://schemas.microsoft.com/office/drawing/2014/main" id="{B9054883-EC3E-F788-2136-517A4961D649}"/>
              </a:ext>
            </a:extLst>
          </p:cNvPr>
          <p:cNvSpPr txBox="1"/>
          <p:nvPr/>
        </p:nvSpPr>
        <p:spPr>
          <a:xfrm>
            <a:off x="11691682" y="7952710"/>
            <a:ext cx="3313941" cy="3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ECB0D380-B945-A37D-6132-4562363EABC0}"/>
              </a:ext>
            </a:extLst>
          </p:cNvPr>
          <p:cNvSpPr txBox="1"/>
          <p:nvPr/>
        </p:nvSpPr>
        <p:spPr>
          <a:xfrm>
            <a:off x="1030231" y="3275317"/>
            <a:ext cx="3846569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16 unique content  categories </a:t>
            </a:r>
          </a:p>
          <a:p>
            <a:pPr algn="ctr">
              <a:lnSpc>
                <a:spcPts val="2660"/>
              </a:lnSpc>
            </a:pPr>
            <a:endParaRPr lang="en-US" sz="24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DC5ACF66-0954-D114-0749-66C78D583CCA}"/>
              </a:ext>
            </a:extLst>
          </p:cNvPr>
          <p:cNvSpPr txBox="1"/>
          <p:nvPr/>
        </p:nvSpPr>
        <p:spPr>
          <a:xfrm>
            <a:off x="6629854" y="3275317"/>
            <a:ext cx="384656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252525"/>
                </a:solidFill>
                <a:effectLst/>
              </a:rPr>
              <a:t>Top popular category is Animals with </a:t>
            </a: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21.4% score.</a:t>
            </a:r>
            <a:endParaRPr lang="en-US" sz="2400" dirty="0">
              <a:solidFill>
                <a:srgbClr val="252525"/>
              </a:solidFill>
              <a:effectLst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AF22DE6C-7AAC-3508-7418-9897B07B10F5}"/>
              </a:ext>
            </a:extLst>
          </p:cNvPr>
          <p:cNvSpPr txBox="1"/>
          <p:nvPr/>
        </p:nvSpPr>
        <p:spPr>
          <a:xfrm>
            <a:off x="11817763" y="3287318"/>
            <a:ext cx="384656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252525"/>
                </a:solidFill>
                <a:effectLst/>
              </a:rPr>
              <a:t>Each content category has a unique approach to how content is delivered.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4">
            <a:extLst>
              <a:ext uri="{FF2B5EF4-FFF2-40B4-BE49-F238E27FC236}">
                <a16:creationId xmlns:a16="http://schemas.microsoft.com/office/drawing/2014/main" id="{C0B6AE0B-99D3-E3AD-E1E7-A132B311185C}"/>
              </a:ext>
            </a:extLst>
          </p:cNvPr>
          <p:cNvSpPr txBox="1"/>
          <p:nvPr/>
        </p:nvSpPr>
        <p:spPr>
          <a:xfrm>
            <a:off x="4073157" y="7220591"/>
            <a:ext cx="6538638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The top five content categories are animals, science, healthy eating, technology, and food.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F9BC872-10E0-DAC6-20DF-7FA64802F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2453002"/>
            <a:ext cx="8510218" cy="46367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79F5A3-2382-257B-AAB9-4F0D6024D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2934021"/>
            <a:ext cx="5464588" cy="3809679"/>
          </a:xfrm>
          <a:prstGeom prst="rect">
            <a:avLst/>
          </a:prstGeom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629DD8D5-6611-2AB5-2431-783A9637C53E}"/>
              </a:ext>
            </a:extLst>
          </p:cNvPr>
          <p:cNvSpPr txBox="1"/>
          <p:nvPr/>
        </p:nvSpPr>
        <p:spPr>
          <a:xfrm>
            <a:off x="11806781" y="7264129"/>
            <a:ext cx="57984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The highest score is animals category with 21.4% score.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4">
            <a:extLst>
              <a:ext uri="{FF2B5EF4-FFF2-40B4-BE49-F238E27FC236}">
                <a16:creationId xmlns:a16="http://schemas.microsoft.com/office/drawing/2014/main" id="{48A76A3D-4545-B76E-0427-19BA0035899B}"/>
              </a:ext>
            </a:extLst>
          </p:cNvPr>
          <p:cNvSpPr txBox="1"/>
          <p:nvPr/>
        </p:nvSpPr>
        <p:spPr>
          <a:xfrm>
            <a:off x="12039600" y="4226727"/>
            <a:ext cx="4876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252525"/>
                </a:solidFill>
                <a:effectLst/>
              </a:rPr>
              <a:t>Each category has a distinct approach to determining which content type performs best. For example, if the content type is video, the science content category will get a high score.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040902-FB42-B44E-D915-431F19003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655" y="3349918"/>
            <a:ext cx="8661958" cy="47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437</Words>
  <Application>Microsoft Office PowerPoint</Application>
  <PresentationFormat>Custom</PresentationFormat>
  <Paragraphs>89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ary widanthi</cp:lastModifiedBy>
  <cp:revision>13</cp:revision>
  <dcterms:created xsi:type="dcterms:W3CDTF">2006-08-16T00:00:00Z</dcterms:created>
  <dcterms:modified xsi:type="dcterms:W3CDTF">2023-09-25T16:10:50Z</dcterms:modified>
  <dc:identifier>DAEhDyfaYKE</dc:identifier>
</cp:coreProperties>
</file>